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5"/>
    <p:sldMasterId id="214748369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6858000" cy="9144000"/>
  <p:embeddedFontLst>
    <p:embeddedFont>
      <p:font typeface="Montserrat SemiBold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Montserrat Light"/>
      <p:regular r:id="rId40"/>
      <p:bold r:id="rId41"/>
      <p:italic r:id="rId42"/>
      <p:boldItalic r:id="rId43"/>
    </p:embeddedFont>
    <p:embeddedFont>
      <p:font typeface="Montserrat ExtraBold"/>
      <p:bold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FEE0DE-119D-429A-B16D-9D917007356E}">
  <a:tblStyle styleId="{94FEE0DE-119D-429A-B16D-9D91700735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regular.fntdata"/><Relationship Id="rId20" Type="http://schemas.openxmlformats.org/officeDocument/2006/relationships/slide" Target="slides/slide13.xml"/><Relationship Id="rId42" Type="http://schemas.openxmlformats.org/officeDocument/2006/relationships/font" Target="fonts/MontserratLight-italic.fntdata"/><Relationship Id="rId41" Type="http://schemas.openxmlformats.org/officeDocument/2006/relationships/font" Target="fonts/MontserratLight-bold.fntdata"/><Relationship Id="rId22" Type="http://schemas.openxmlformats.org/officeDocument/2006/relationships/slide" Target="slides/slide15.xml"/><Relationship Id="rId44" Type="http://schemas.openxmlformats.org/officeDocument/2006/relationships/font" Target="fonts/MontserratExtraBold-bold.fntdata"/><Relationship Id="rId21" Type="http://schemas.openxmlformats.org/officeDocument/2006/relationships/slide" Target="slides/slide14.xml"/><Relationship Id="rId43" Type="http://schemas.openxmlformats.org/officeDocument/2006/relationships/font" Target="fonts/MontserratLight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45" Type="http://schemas.openxmlformats.org/officeDocument/2006/relationships/font" Target="fonts/MontserratExtraBold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MontserratSemiBold-bold.fntdata"/><Relationship Id="rId10" Type="http://schemas.openxmlformats.org/officeDocument/2006/relationships/slide" Target="slides/slide3.xml"/><Relationship Id="rId32" Type="http://schemas.openxmlformats.org/officeDocument/2006/relationships/font" Target="fonts/MontserratSemiBold-regular.fntdata"/><Relationship Id="rId13" Type="http://schemas.openxmlformats.org/officeDocument/2006/relationships/slide" Target="slides/slide6.xml"/><Relationship Id="rId35" Type="http://schemas.openxmlformats.org/officeDocument/2006/relationships/font" Target="fonts/MontserratSemiBold-boldItalic.fntdata"/><Relationship Id="rId12" Type="http://schemas.openxmlformats.org/officeDocument/2006/relationships/slide" Target="slides/slide5.xml"/><Relationship Id="rId34" Type="http://schemas.openxmlformats.org/officeDocument/2006/relationships/font" Target="fonts/MontserratSemiBold-italic.fntdata"/><Relationship Id="rId15" Type="http://schemas.openxmlformats.org/officeDocument/2006/relationships/slide" Target="slides/slide8.xml"/><Relationship Id="rId37" Type="http://schemas.openxmlformats.org/officeDocument/2006/relationships/font" Target="fonts/Montserrat-bold.fntdata"/><Relationship Id="rId14" Type="http://schemas.openxmlformats.org/officeDocument/2006/relationships/slide" Target="slides/slide7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0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9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bc7acac4b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bc7acac4b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c29c3f946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c29c3f946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c29c3f946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c29c3f946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c29c3f946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c29c3f946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c2cbaac96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c2cbaac96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c2cbaac96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c2cbaac96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c2cbaac96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c2cbaac96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c2cbaac96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c2cbaac96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c2cbaac96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c2cbaac96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c66b6c6f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c66b6c6f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c66b6c6fd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c66b6c6fd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bc7acac4b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bc7acac4b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c66b6c6fd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c66b6c6fd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c2cbaac96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c2cbaac96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c29c3f94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c29c3f94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bc7acac4b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bc7acac4b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c29c3f946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c29c3f946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bc7acac4b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bc7acac4b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c29c3f946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c29c3f946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c29c3f946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c29c3f946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c29c3f946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c29c3f946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c29c3f946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c29c3f946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c29c3f946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c29c3f946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c29c3f946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c29c3f946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Relationship Id="rId3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 whit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804478"/>
            <a:ext cx="1828801" cy="3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title"/>
          </p:nvPr>
        </p:nvSpPr>
        <p:spPr>
          <a:xfrm>
            <a:off x="457200" y="1407550"/>
            <a:ext cx="72228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457200" y="2157550"/>
            <a:ext cx="4715700" cy="6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2000"/>
              <a:buFont typeface="Montserrat SemiBold"/>
              <a:buNone/>
              <a:defRPr sz="2000">
                <a:solidFill>
                  <a:srgbClr val="0086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 pink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-15450" y="-112850"/>
            <a:ext cx="9174900" cy="5394000"/>
          </a:xfrm>
          <a:prstGeom prst="rect">
            <a:avLst/>
          </a:prstGeom>
          <a:gradFill>
            <a:gsLst>
              <a:gs pos="0">
                <a:srgbClr val="D62293"/>
              </a:gs>
              <a:gs pos="100000">
                <a:srgbClr val="F88167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2">
            <a:alphaModFix/>
          </a:blip>
          <a:srcRect b="0" l="5482" r="0" t="0"/>
          <a:stretch/>
        </p:blipFill>
        <p:spPr>
          <a:xfrm>
            <a:off x="482900" y="689925"/>
            <a:ext cx="2102775" cy="4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 txBox="1"/>
          <p:nvPr>
            <p:ph type="title"/>
          </p:nvPr>
        </p:nvSpPr>
        <p:spPr>
          <a:xfrm>
            <a:off x="457200" y="1407550"/>
            <a:ext cx="72228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482900" y="2157550"/>
            <a:ext cx="4715700" cy="6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SemiBold"/>
              <a:buNone/>
              <a:defRPr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 blue">
  <p:cSld name="CUSTOM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-15450" y="-112850"/>
            <a:ext cx="9174900" cy="5394000"/>
          </a:xfrm>
          <a:prstGeom prst="rect">
            <a:avLst/>
          </a:prstGeom>
          <a:gradFill>
            <a:gsLst>
              <a:gs pos="0">
                <a:srgbClr val="0086FF"/>
              </a:gs>
              <a:gs pos="100000">
                <a:srgbClr val="27E0FB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0" l="5482" r="0" t="0"/>
          <a:stretch/>
        </p:blipFill>
        <p:spPr>
          <a:xfrm>
            <a:off x="482900" y="689925"/>
            <a:ext cx="2102775" cy="4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type="title"/>
          </p:nvPr>
        </p:nvSpPr>
        <p:spPr>
          <a:xfrm>
            <a:off x="457200" y="1407550"/>
            <a:ext cx="72228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482900" y="2157550"/>
            <a:ext cx="4715700" cy="6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SemiBold"/>
              <a:buNone/>
              <a:defRPr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CUSTOM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0962" y="4692000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 txBox="1"/>
          <p:nvPr/>
        </p:nvSpPr>
        <p:spPr>
          <a:xfrm>
            <a:off x="426175" y="466608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202</a:t>
            </a: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Cloud Native Computing Foundation</a:t>
            </a:r>
            <a:endParaRPr sz="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0" name="Google Shape;70;p17"/>
          <p:cNvCxnSpPr/>
          <p:nvPr/>
        </p:nvCxnSpPr>
        <p:spPr>
          <a:xfrm rot="10800000">
            <a:off x="376906" y="4732654"/>
            <a:ext cx="0" cy="156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7"/>
          <p:cNvSpPr txBox="1"/>
          <p:nvPr/>
        </p:nvSpPr>
        <p:spPr>
          <a:xfrm>
            <a:off x="-187127" y="4617113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2" name="Google Shape;72;p17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0086FF"/>
              </a:gs>
              <a:gs pos="100000">
                <a:srgbClr val="27E0FB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/>
          <p:nvPr/>
        </p:nvSpPr>
        <p:spPr>
          <a:xfrm>
            <a:off x="533400" y="-3397425"/>
            <a:ext cx="7837500" cy="4027500"/>
          </a:xfrm>
          <a:prstGeom prst="frame">
            <a:avLst>
              <a:gd fmla="val 12500" name="adj1"/>
            </a:avLst>
          </a:prstGeom>
          <a:solidFill>
            <a:srgbClr val="EEEEEE">
              <a:alpha val="13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523975" y="1121275"/>
            <a:ext cx="82191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523975" y="1809725"/>
            <a:ext cx="8219100" cy="28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">
  <p:cSld name="CUSTOM_3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150" y="0"/>
            <a:ext cx="9144000" cy="914400"/>
          </a:xfrm>
          <a:prstGeom prst="rect">
            <a:avLst/>
          </a:prstGeom>
          <a:gradFill>
            <a:gsLst>
              <a:gs pos="0">
                <a:srgbClr val="D62293"/>
              </a:gs>
              <a:gs pos="100000">
                <a:srgbClr val="F88167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0962" y="4692000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/>
        </p:nvSpPr>
        <p:spPr>
          <a:xfrm>
            <a:off x="426175" y="466608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202</a:t>
            </a: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Cloud Native Computing Foundation</a:t>
            </a:r>
            <a:endParaRPr sz="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0" name="Google Shape;80;p18"/>
          <p:cNvCxnSpPr/>
          <p:nvPr/>
        </p:nvCxnSpPr>
        <p:spPr>
          <a:xfrm rot="10800000">
            <a:off x="376906" y="4732654"/>
            <a:ext cx="0" cy="156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8"/>
          <p:cNvSpPr txBox="1"/>
          <p:nvPr/>
        </p:nvSpPr>
        <p:spPr>
          <a:xfrm>
            <a:off x="-187127" y="4617113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2" name="Google Shape;82;p18"/>
          <p:cNvSpPr/>
          <p:nvPr/>
        </p:nvSpPr>
        <p:spPr>
          <a:xfrm>
            <a:off x="533400" y="-3397425"/>
            <a:ext cx="7837500" cy="4027500"/>
          </a:xfrm>
          <a:prstGeom prst="frame">
            <a:avLst>
              <a:gd fmla="val 12500" name="adj1"/>
            </a:avLst>
          </a:prstGeom>
          <a:solidFill>
            <a:srgbClr val="EEEEEE">
              <a:alpha val="13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8"/>
          <p:cNvSpPr txBox="1"/>
          <p:nvPr>
            <p:ph type="title"/>
          </p:nvPr>
        </p:nvSpPr>
        <p:spPr>
          <a:xfrm>
            <a:off x="523975" y="1121275"/>
            <a:ext cx="8236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523975" y="1809725"/>
            <a:ext cx="8236500" cy="26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ith photo">
  <p:cSld name="CUSTOM_4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0962" y="4692000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/>
        </p:nvSpPr>
        <p:spPr>
          <a:xfrm>
            <a:off x="426175" y="466608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" name="Google Shape;88;p19"/>
          <p:cNvCxnSpPr/>
          <p:nvPr/>
        </p:nvCxnSpPr>
        <p:spPr>
          <a:xfrm rot="10800000">
            <a:off x="376906" y="4732654"/>
            <a:ext cx="0" cy="156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9"/>
          <p:cNvSpPr txBox="1"/>
          <p:nvPr/>
        </p:nvSpPr>
        <p:spPr>
          <a:xfrm>
            <a:off x="-187127" y="4617113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0" name="Google Shape;90;p19"/>
          <p:cNvSpPr/>
          <p:nvPr>
            <p:ph idx="2" type="pic"/>
          </p:nvPr>
        </p:nvSpPr>
        <p:spPr>
          <a:xfrm>
            <a:off x="-23050" y="-23050"/>
            <a:ext cx="9205500" cy="9657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9"/>
          <p:cNvSpPr txBox="1"/>
          <p:nvPr>
            <p:ph type="title"/>
          </p:nvPr>
        </p:nvSpPr>
        <p:spPr>
          <a:xfrm>
            <a:off x="523975" y="1121275"/>
            <a:ext cx="81471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523975" y="1809725"/>
            <a:ext cx="8147100" cy="28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page 1">
  <p:cSld name="CUSTOM_5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/>
          <p:nvPr/>
        </p:nvSpPr>
        <p:spPr>
          <a:xfrm>
            <a:off x="457200" y="-5993"/>
            <a:ext cx="914400" cy="109200"/>
          </a:xfrm>
          <a:prstGeom prst="rect">
            <a:avLst/>
          </a:prstGeom>
          <a:solidFill>
            <a:srgbClr val="0086FF"/>
          </a:solidFill>
          <a:ln cap="flat" cmpd="sng" w="9525">
            <a:solidFill>
              <a:srgbClr val="008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0"/>
          <p:cNvSpPr txBox="1"/>
          <p:nvPr>
            <p:ph type="title"/>
          </p:nvPr>
        </p:nvSpPr>
        <p:spPr>
          <a:xfrm>
            <a:off x="457200" y="345200"/>
            <a:ext cx="82137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2" type="title"/>
          </p:nvPr>
        </p:nvSpPr>
        <p:spPr>
          <a:xfrm>
            <a:off x="457200" y="1006600"/>
            <a:ext cx="8213700" cy="3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97" name="Google Shape;9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0962" y="4692000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/>
        </p:nvSpPr>
        <p:spPr>
          <a:xfrm>
            <a:off x="426175" y="466608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9" name="Google Shape;99;p20"/>
          <p:cNvCxnSpPr/>
          <p:nvPr/>
        </p:nvCxnSpPr>
        <p:spPr>
          <a:xfrm rot="10800000">
            <a:off x="376906" y="4732654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20"/>
          <p:cNvSpPr txBox="1"/>
          <p:nvPr/>
        </p:nvSpPr>
        <p:spPr>
          <a:xfrm>
            <a:off x="-187127" y="4617113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page 2">
  <p:cSld name="CUSTOM_5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/>
          <p:nvPr/>
        </p:nvSpPr>
        <p:spPr>
          <a:xfrm>
            <a:off x="457200" y="-5993"/>
            <a:ext cx="914400" cy="109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1"/>
          <p:cNvSpPr txBox="1"/>
          <p:nvPr>
            <p:ph type="title"/>
          </p:nvPr>
        </p:nvSpPr>
        <p:spPr>
          <a:xfrm>
            <a:off x="457200" y="345200"/>
            <a:ext cx="82137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2" type="title"/>
          </p:nvPr>
        </p:nvSpPr>
        <p:spPr>
          <a:xfrm>
            <a:off x="457200" y="1006600"/>
            <a:ext cx="8213700" cy="3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05" name="Google Shape;10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0962" y="4692000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/>
        </p:nvSpPr>
        <p:spPr>
          <a:xfrm>
            <a:off x="426175" y="466608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7" name="Google Shape;107;p21"/>
          <p:cNvCxnSpPr/>
          <p:nvPr/>
        </p:nvCxnSpPr>
        <p:spPr>
          <a:xfrm rot="10800000">
            <a:off x="376906" y="4732654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21"/>
          <p:cNvSpPr txBox="1"/>
          <p:nvPr/>
        </p:nvSpPr>
        <p:spPr>
          <a:xfrm>
            <a:off x="-187127" y="4617113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side text layout 1">
  <p:cSld name="CUSTOM_6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/>
          <p:nvPr/>
        </p:nvSpPr>
        <p:spPr>
          <a:xfrm rot="-5400000">
            <a:off x="-893650" y="829525"/>
            <a:ext cx="5199600" cy="3463500"/>
          </a:xfrm>
          <a:prstGeom prst="rect">
            <a:avLst/>
          </a:prstGeom>
          <a:gradFill>
            <a:gsLst>
              <a:gs pos="0">
                <a:srgbClr val="0086FF"/>
              </a:gs>
              <a:gs pos="100000">
                <a:srgbClr val="27E0FB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731900" y="1221775"/>
            <a:ext cx="49314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type="title"/>
          </p:nvPr>
        </p:nvSpPr>
        <p:spPr>
          <a:xfrm>
            <a:off x="3731900" y="345775"/>
            <a:ext cx="49314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13" name="Google Shape;11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0962" y="4692000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/>
        </p:nvSpPr>
        <p:spPr>
          <a:xfrm>
            <a:off x="572300" y="474424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5" name="Google Shape;115;p22"/>
          <p:cNvCxnSpPr/>
          <p:nvPr/>
        </p:nvCxnSpPr>
        <p:spPr>
          <a:xfrm rot="10800000">
            <a:off x="523031" y="4810817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22"/>
          <p:cNvSpPr txBox="1"/>
          <p:nvPr/>
        </p:nvSpPr>
        <p:spPr>
          <a:xfrm>
            <a:off x="-41002" y="4695275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7" name="Google Shape;117;p22"/>
          <p:cNvSpPr/>
          <p:nvPr/>
        </p:nvSpPr>
        <p:spPr>
          <a:xfrm>
            <a:off x="-1318550" y="-852800"/>
            <a:ext cx="4027500" cy="4027500"/>
          </a:xfrm>
          <a:prstGeom prst="frame">
            <a:avLst>
              <a:gd fmla="val 12500" name="adj1"/>
            </a:avLst>
          </a:prstGeom>
          <a:solidFill>
            <a:srgbClr val="EEEEEE">
              <a:alpha val="13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side text layout 2">
  <p:cSld name="CUSTOM_6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/>
          <p:nvPr/>
        </p:nvSpPr>
        <p:spPr>
          <a:xfrm rot="-5400000">
            <a:off x="-893650" y="829525"/>
            <a:ext cx="5199600" cy="3463500"/>
          </a:xfrm>
          <a:prstGeom prst="rect">
            <a:avLst/>
          </a:prstGeom>
          <a:gradFill>
            <a:gsLst>
              <a:gs pos="0">
                <a:srgbClr val="D62293"/>
              </a:gs>
              <a:gs pos="100000">
                <a:srgbClr val="F88167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731900" y="1386300"/>
            <a:ext cx="4456800" cy="3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type="title"/>
          </p:nvPr>
        </p:nvSpPr>
        <p:spPr>
          <a:xfrm>
            <a:off x="3739575" y="345775"/>
            <a:ext cx="49314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22" name="Google Shape;12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0962" y="4692000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572300" y="474424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4" name="Google Shape;124;p23"/>
          <p:cNvCxnSpPr/>
          <p:nvPr/>
        </p:nvCxnSpPr>
        <p:spPr>
          <a:xfrm rot="10800000">
            <a:off x="523031" y="4810817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23"/>
          <p:cNvSpPr txBox="1"/>
          <p:nvPr/>
        </p:nvSpPr>
        <p:spPr>
          <a:xfrm>
            <a:off x="-41002" y="4695275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6" name="Google Shape;126;p23"/>
          <p:cNvSpPr/>
          <p:nvPr/>
        </p:nvSpPr>
        <p:spPr>
          <a:xfrm>
            <a:off x="-1318550" y="-852800"/>
            <a:ext cx="4027500" cy="4027500"/>
          </a:xfrm>
          <a:prstGeom prst="frame">
            <a:avLst>
              <a:gd fmla="val 12500" name="adj1"/>
            </a:avLst>
          </a:prstGeom>
          <a:solidFill>
            <a:srgbClr val="EEEEEE">
              <a:alpha val="13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side text layout 1">
  <p:cSld name="CUSTOM_7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 flipH="1" rot="5400000">
            <a:off x="4809150" y="757075"/>
            <a:ext cx="5171400" cy="3636600"/>
          </a:xfrm>
          <a:prstGeom prst="rect">
            <a:avLst/>
          </a:prstGeom>
          <a:gradFill>
            <a:gsLst>
              <a:gs pos="0">
                <a:srgbClr val="0086FF"/>
              </a:gs>
              <a:gs pos="100000">
                <a:srgbClr val="27E0FB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404725" y="1221775"/>
            <a:ext cx="4826400" cy="3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type="title"/>
          </p:nvPr>
        </p:nvSpPr>
        <p:spPr>
          <a:xfrm>
            <a:off x="412400" y="345775"/>
            <a:ext cx="48264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1" name="Google Shape;13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/>
        </p:nvSpPr>
        <p:spPr>
          <a:xfrm>
            <a:off x="426175" y="466608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3" name="Google Shape;133;p24"/>
          <p:cNvCxnSpPr/>
          <p:nvPr/>
        </p:nvCxnSpPr>
        <p:spPr>
          <a:xfrm rot="10800000">
            <a:off x="376906" y="4732654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24"/>
          <p:cNvSpPr txBox="1"/>
          <p:nvPr/>
        </p:nvSpPr>
        <p:spPr>
          <a:xfrm>
            <a:off x="-187127" y="4617113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5" name="Google Shape;135;p24"/>
          <p:cNvSpPr/>
          <p:nvPr/>
        </p:nvSpPr>
        <p:spPr>
          <a:xfrm>
            <a:off x="6592550" y="-852800"/>
            <a:ext cx="4027500" cy="4027500"/>
          </a:xfrm>
          <a:prstGeom prst="frame">
            <a:avLst>
              <a:gd fmla="val 12500" name="adj1"/>
            </a:avLst>
          </a:prstGeom>
          <a:solidFill>
            <a:srgbClr val="EEEEEE">
              <a:alpha val="13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side text layout 2">
  <p:cSld name="CUSTOM_7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/>
          <p:nvPr/>
        </p:nvSpPr>
        <p:spPr>
          <a:xfrm flipH="1" rot="5400000">
            <a:off x="4809150" y="757075"/>
            <a:ext cx="5171400" cy="3636600"/>
          </a:xfrm>
          <a:prstGeom prst="rect">
            <a:avLst/>
          </a:prstGeom>
          <a:gradFill>
            <a:gsLst>
              <a:gs pos="0">
                <a:srgbClr val="D62293"/>
              </a:gs>
              <a:gs pos="100000">
                <a:srgbClr val="F88167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404725" y="1221775"/>
            <a:ext cx="4809300" cy="3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type="title"/>
          </p:nvPr>
        </p:nvSpPr>
        <p:spPr>
          <a:xfrm>
            <a:off x="404725" y="345775"/>
            <a:ext cx="48093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40" name="Google Shape;14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/>
        </p:nvSpPr>
        <p:spPr>
          <a:xfrm>
            <a:off x="426175" y="466608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2" name="Google Shape;142;p25"/>
          <p:cNvCxnSpPr/>
          <p:nvPr/>
        </p:nvCxnSpPr>
        <p:spPr>
          <a:xfrm rot="10800000">
            <a:off x="376906" y="4732654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5"/>
          <p:cNvSpPr txBox="1"/>
          <p:nvPr/>
        </p:nvSpPr>
        <p:spPr>
          <a:xfrm>
            <a:off x="-187127" y="4617113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4" name="Google Shape;144;p25"/>
          <p:cNvSpPr/>
          <p:nvPr/>
        </p:nvSpPr>
        <p:spPr>
          <a:xfrm>
            <a:off x="6592550" y="-852800"/>
            <a:ext cx="4027500" cy="4027500"/>
          </a:xfrm>
          <a:prstGeom prst="frame">
            <a:avLst>
              <a:gd fmla="val 12500" name="adj1"/>
            </a:avLst>
          </a:prstGeom>
          <a:solidFill>
            <a:srgbClr val="EEEEEE">
              <a:alpha val="13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side text layout (image)">
  <p:cSld name="CUSTOM_8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/>
          <p:nvPr>
            <p:ph idx="2" type="pic"/>
          </p:nvPr>
        </p:nvSpPr>
        <p:spPr>
          <a:xfrm>
            <a:off x="-40975" y="-61475"/>
            <a:ext cx="3488700" cy="52560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731900" y="1462500"/>
            <a:ext cx="4456800" cy="41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type="title"/>
          </p:nvPr>
        </p:nvSpPr>
        <p:spPr>
          <a:xfrm>
            <a:off x="3739575" y="345775"/>
            <a:ext cx="42876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49" name="Google Shape;14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0962" y="4692000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/>
        </p:nvSpPr>
        <p:spPr>
          <a:xfrm>
            <a:off x="572300" y="474424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" name="Google Shape;151;p26"/>
          <p:cNvCxnSpPr/>
          <p:nvPr/>
        </p:nvCxnSpPr>
        <p:spPr>
          <a:xfrm rot="10800000">
            <a:off x="523031" y="4810817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26"/>
          <p:cNvSpPr txBox="1"/>
          <p:nvPr/>
        </p:nvSpPr>
        <p:spPr>
          <a:xfrm>
            <a:off x="-41002" y="4695275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-1318550" y="-852800"/>
            <a:ext cx="4027500" cy="4027500"/>
          </a:xfrm>
          <a:prstGeom prst="frame">
            <a:avLst>
              <a:gd fmla="val 12500" name="adj1"/>
            </a:avLst>
          </a:prstGeom>
          <a:solidFill>
            <a:srgbClr val="EEEEEE">
              <a:alpha val="13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side text layout (image)">
  <p:cSld name="CUSTOM_9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/>
          <p:nvPr>
            <p:ph idx="2" type="pic"/>
          </p:nvPr>
        </p:nvSpPr>
        <p:spPr>
          <a:xfrm>
            <a:off x="5568375" y="-30725"/>
            <a:ext cx="3680700" cy="52098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404725" y="1462500"/>
            <a:ext cx="4456800" cy="41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type="title"/>
          </p:nvPr>
        </p:nvSpPr>
        <p:spPr>
          <a:xfrm>
            <a:off x="412400" y="345775"/>
            <a:ext cx="42876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58" name="Google Shape;15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/>
        </p:nvSpPr>
        <p:spPr>
          <a:xfrm>
            <a:off x="426175" y="466608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0" name="Google Shape;160;p27"/>
          <p:cNvCxnSpPr/>
          <p:nvPr/>
        </p:nvCxnSpPr>
        <p:spPr>
          <a:xfrm rot="10800000">
            <a:off x="376906" y="4732654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7"/>
          <p:cNvSpPr txBox="1"/>
          <p:nvPr/>
        </p:nvSpPr>
        <p:spPr>
          <a:xfrm>
            <a:off x="-187127" y="4617113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6592550" y="-852800"/>
            <a:ext cx="4027500" cy="4027500"/>
          </a:xfrm>
          <a:prstGeom prst="frame">
            <a:avLst>
              <a:gd fmla="val 12500" name="adj1"/>
            </a:avLst>
          </a:prstGeom>
          <a:solidFill>
            <a:srgbClr val="EEEEEE">
              <a:alpha val="13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page 1">
  <p:cSld name="CUSTOM_10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1882500" y="914425"/>
            <a:ext cx="5379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841900" y="3272200"/>
            <a:ext cx="1824600" cy="14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66" name="Google Shape;166;p28"/>
          <p:cNvSpPr/>
          <p:nvPr/>
        </p:nvSpPr>
        <p:spPr>
          <a:xfrm>
            <a:off x="6733477" y="1973100"/>
            <a:ext cx="1197300" cy="119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8"/>
          <p:cNvSpPr/>
          <p:nvPr/>
        </p:nvSpPr>
        <p:spPr>
          <a:xfrm>
            <a:off x="3973350" y="1948065"/>
            <a:ext cx="1197300" cy="119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8"/>
          <p:cNvSpPr/>
          <p:nvPr/>
        </p:nvSpPr>
        <p:spPr>
          <a:xfrm>
            <a:off x="1131500" y="1948078"/>
            <a:ext cx="1197300" cy="119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28"/>
          <p:cNvCxnSpPr/>
          <p:nvPr/>
        </p:nvCxnSpPr>
        <p:spPr>
          <a:xfrm rot="10800000">
            <a:off x="523031" y="4810817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0" name="Google Shape;17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0962" y="4692000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/>
        </p:nvSpPr>
        <p:spPr>
          <a:xfrm>
            <a:off x="426175" y="466608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2" name="Google Shape;172;p28"/>
          <p:cNvCxnSpPr/>
          <p:nvPr/>
        </p:nvCxnSpPr>
        <p:spPr>
          <a:xfrm rot="10800000">
            <a:off x="376906" y="4732654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8"/>
          <p:cNvSpPr txBox="1"/>
          <p:nvPr/>
        </p:nvSpPr>
        <p:spPr>
          <a:xfrm>
            <a:off x="-187127" y="4617113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4" name="Google Shape;174;p28"/>
          <p:cNvSpPr/>
          <p:nvPr>
            <p:ph idx="2" type="pic"/>
          </p:nvPr>
        </p:nvSpPr>
        <p:spPr>
          <a:xfrm>
            <a:off x="1352300" y="2168875"/>
            <a:ext cx="755700" cy="7557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8"/>
          <p:cNvSpPr/>
          <p:nvPr>
            <p:ph idx="3" type="pic"/>
          </p:nvPr>
        </p:nvSpPr>
        <p:spPr>
          <a:xfrm>
            <a:off x="4194150" y="2168875"/>
            <a:ext cx="755700" cy="7557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28"/>
          <p:cNvSpPr/>
          <p:nvPr>
            <p:ph idx="4" type="pic"/>
          </p:nvPr>
        </p:nvSpPr>
        <p:spPr>
          <a:xfrm>
            <a:off x="6954275" y="2193900"/>
            <a:ext cx="755700" cy="7557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28"/>
          <p:cNvSpPr txBox="1"/>
          <p:nvPr>
            <p:ph idx="5" type="body"/>
          </p:nvPr>
        </p:nvSpPr>
        <p:spPr>
          <a:xfrm>
            <a:off x="3684688" y="3272200"/>
            <a:ext cx="1824600" cy="14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8" name="Google Shape;178;p28"/>
          <p:cNvSpPr txBox="1"/>
          <p:nvPr>
            <p:ph idx="6" type="body"/>
          </p:nvPr>
        </p:nvSpPr>
        <p:spPr>
          <a:xfrm>
            <a:off x="6419813" y="3272200"/>
            <a:ext cx="1824600" cy="14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page 2">
  <p:cSld name="CUSTOM_1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1882500" y="914425"/>
            <a:ext cx="5379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841900" y="3272200"/>
            <a:ext cx="1824600" cy="14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82" name="Google Shape;182;p29"/>
          <p:cNvSpPr/>
          <p:nvPr/>
        </p:nvSpPr>
        <p:spPr>
          <a:xfrm>
            <a:off x="6733477" y="1973100"/>
            <a:ext cx="1197300" cy="1197300"/>
          </a:xfrm>
          <a:prstGeom prst="ellipse">
            <a:avLst/>
          </a:prstGeom>
          <a:solidFill>
            <a:srgbClr val="D622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/>
          <p:nvPr/>
        </p:nvSpPr>
        <p:spPr>
          <a:xfrm>
            <a:off x="3973350" y="1948065"/>
            <a:ext cx="1197300" cy="1197300"/>
          </a:xfrm>
          <a:prstGeom prst="ellipse">
            <a:avLst/>
          </a:prstGeom>
          <a:solidFill>
            <a:srgbClr val="D622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9"/>
          <p:cNvSpPr/>
          <p:nvPr/>
        </p:nvSpPr>
        <p:spPr>
          <a:xfrm>
            <a:off x="1131500" y="1948078"/>
            <a:ext cx="1197300" cy="1197300"/>
          </a:xfrm>
          <a:prstGeom prst="ellipse">
            <a:avLst/>
          </a:prstGeom>
          <a:solidFill>
            <a:srgbClr val="D622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" name="Google Shape;185;p29"/>
          <p:cNvCxnSpPr/>
          <p:nvPr/>
        </p:nvCxnSpPr>
        <p:spPr>
          <a:xfrm rot="10800000">
            <a:off x="523031" y="4810817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6" name="Google Shape;18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0962" y="4692000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/>
        </p:nvSpPr>
        <p:spPr>
          <a:xfrm>
            <a:off x="426175" y="466608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8" name="Google Shape;188;p29"/>
          <p:cNvCxnSpPr/>
          <p:nvPr/>
        </p:nvCxnSpPr>
        <p:spPr>
          <a:xfrm rot="10800000">
            <a:off x="376906" y="4732654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29"/>
          <p:cNvSpPr txBox="1"/>
          <p:nvPr/>
        </p:nvSpPr>
        <p:spPr>
          <a:xfrm>
            <a:off x="-187127" y="4617113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0" name="Google Shape;190;p29"/>
          <p:cNvSpPr/>
          <p:nvPr>
            <p:ph idx="2" type="pic"/>
          </p:nvPr>
        </p:nvSpPr>
        <p:spPr>
          <a:xfrm>
            <a:off x="1352300" y="2168875"/>
            <a:ext cx="755700" cy="7557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29"/>
          <p:cNvSpPr/>
          <p:nvPr>
            <p:ph idx="3" type="pic"/>
          </p:nvPr>
        </p:nvSpPr>
        <p:spPr>
          <a:xfrm>
            <a:off x="4194150" y="2168875"/>
            <a:ext cx="755700" cy="7557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9"/>
          <p:cNvSpPr/>
          <p:nvPr>
            <p:ph idx="4" type="pic"/>
          </p:nvPr>
        </p:nvSpPr>
        <p:spPr>
          <a:xfrm>
            <a:off x="6954275" y="2193900"/>
            <a:ext cx="755700" cy="7557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9"/>
          <p:cNvSpPr txBox="1"/>
          <p:nvPr>
            <p:ph idx="5" type="body"/>
          </p:nvPr>
        </p:nvSpPr>
        <p:spPr>
          <a:xfrm>
            <a:off x="3659700" y="3272200"/>
            <a:ext cx="1824600" cy="14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94" name="Google Shape;194;p29"/>
          <p:cNvSpPr txBox="1"/>
          <p:nvPr>
            <p:ph idx="6" type="body"/>
          </p:nvPr>
        </p:nvSpPr>
        <p:spPr>
          <a:xfrm>
            <a:off x="6419813" y="3272200"/>
            <a:ext cx="1824600" cy="14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background 1">
  <p:cSld name="CUSTOM_12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/>
          <p:nvPr/>
        </p:nvSpPr>
        <p:spPr>
          <a:xfrm rot="10800000">
            <a:off x="-61700" y="-76100"/>
            <a:ext cx="9214500" cy="5250000"/>
          </a:xfrm>
          <a:prstGeom prst="rect">
            <a:avLst/>
          </a:prstGeom>
          <a:gradFill>
            <a:gsLst>
              <a:gs pos="0">
                <a:srgbClr val="0086FF"/>
              </a:gs>
              <a:gs pos="100000">
                <a:srgbClr val="27E0FB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>
            <p:ph type="title"/>
          </p:nvPr>
        </p:nvSpPr>
        <p:spPr>
          <a:xfrm>
            <a:off x="1243175" y="1160975"/>
            <a:ext cx="65652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1243175" y="1774850"/>
            <a:ext cx="6565200" cy="26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00" name="Google Shape;200;p30"/>
          <p:cNvGrpSpPr/>
          <p:nvPr/>
        </p:nvGrpSpPr>
        <p:grpSpPr>
          <a:xfrm>
            <a:off x="-41002" y="4695275"/>
            <a:ext cx="3613301" cy="393600"/>
            <a:chOff x="-41002" y="4695275"/>
            <a:chExt cx="3613301" cy="393600"/>
          </a:xfrm>
        </p:grpSpPr>
        <p:sp>
          <p:nvSpPr>
            <p:cNvPr id="201" name="Google Shape;201;p30"/>
            <p:cNvSpPr txBox="1"/>
            <p:nvPr/>
          </p:nvSpPr>
          <p:spPr>
            <a:xfrm>
              <a:off x="572300" y="4744245"/>
              <a:ext cx="3000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© 2023 Cloud Native Computing Foundation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02" name="Google Shape;202;p30"/>
            <p:cNvCxnSpPr/>
            <p:nvPr/>
          </p:nvCxnSpPr>
          <p:spPr>
            <a:xfrm rot="10800000">
              <a:off x="523031" y="4810817"/>
              <a:ext cx="0" cy="156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3" name="Google Shape;203;p30"/>
            <p:cNvSpPr txBox="1"/>
            <p:nvPr/>
          </p:nvSpPr>
          <p:spPr>
            <a:xfrm>
              <a:off x="-41002" y="4695275"/>
              <a:ext cx="5190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rm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" sz="7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‹#›</a:t>
              </a:fld>
              <a:endParaRPr sz="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background 2">
  <p:cSld name="CUSTOM_13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/>
          <p:nvPr/>
        </p:nvSpPr>
        <p:spPr>
          <a:xfrm rot="10800000">
            <a:off x="-61700" y="-76100"/>
            <a:ext cx="9214500" cy="5250000"/>
          </a:xfrm>
          <a:prstGeom prst="rect">
            <a:avLst/>
          </a:prstGeom>
          <a:gradFill>
            <a:gsLst>
              <a:gs pos="0">
                <a:srgbClr val="D62293"/>
              </a:gs>
              <a:gs pos="100000">
                <a:srgbClr val="F88167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>
            <p:ph type="title"/>
          </p:nvPr>
        </p:nvSpPr>
        <p:spPr>
          <a:xfrm>
            <a:off x="1243175" y="1160975"/>
            <a:ext cx="65652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1243175" y="1777475"/>
            <a:ext cx="65652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09" name="Google Shape;209;p31"/>
          <p:cNvGrpSpPr/>
          <p:nvPr/>
        </p:nvGrpSpPr>
        <p:grpSpPr>
          <a:xfrm>
            <a:off x="-41002" y="4695275"/>
            <a:ext cx="3613301" cy="393600"/>
            <a:chOff x="-41002" y="4695275"/>
            <a:chExt cx="3613301" cy="393600"/>
          </a:xfrm>
        </p:grpSpPr>
        <p:sp>
          <p:nvSpPr>
            <p:cNvPr id="210" name="Google Shape;210;p31"/>
            <p:cNvSpPr txBox="1"/>
            <p:nvPr/>
          </p:nvSpPr>
          <p:spPr>
            <a:xfrm>
              <a:off x="572300" y="4744245"/>
              <a:ext cx="3000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© 2023 Cloud Native Computing Foundation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11" name="Google Shape;211;p31"/>
            <p:cNvCxnSpPr/>
            <p:nvPr/>
          </p:nvCxnSpPr>
          <p:spPr>
            <a:xfrm rot="10800000">
              <a:off x="523031" y="4810817"/>
              <a:ext cx="0" cy="156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2" name="Google Shape;212;p31"/>
            <p:cNvSpPr txBox="1"/>
            <p:nvPr/>
          </p:nvSpPr>
          <p:spPr>
            <a:xfrm>
              <a:off x="-41002" y="4695275"/>
              <a:ext cx="5190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rm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" sz="7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‹#›</a:t>
              </a:fld>
              <a:endParaRPr sz="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ation page blue">
  <p:cSld name="CUSTOM_14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/>
          <p:nvPr/>
        </p:nvSpPr>
        <p:spPr>
          <a:xfrm rot="10800000">
            <a:off x="-13700" y="-72050"/>
            <a:ext cx="9166500" cy="5342700"/>
          </a:xfrm>
          <a:prstGeom prst="rect">
            <a:avLst/>
          </a:prstGeom>
          <a:gradFill>
            <a:gsLst>
              <a:gs pos="0">
                <a:srgbClr val="0086FF"/>
              </a:gs>
              <a:gs pos="100000">
                <a:srgbClr val="27E0FB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2"/>
          <p:cNvSpPr/>
          <p:nvPr/>
        </p:nvSpPr>
        <p:spPr>
          <a:xfrm>
            <a:off x="335625" y="-873300"/>
            <a:ext cx="4027500" cy="4027500"/>
          </a:xfrm>
          <a:prstGeom prst="frame">
            <a:avLst>
              <a:gd fmla="val 12500" name="adj1"/>
            </a:avLst>
          </a:prstGeom>
          <a:solidFill>
            <a:srgbClr val="EEEEEE">
              <a:alpha val="13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2"/>
          <p:cNvSpPr/>
          <p:nvPr/>
        </p:nvSpPr>
        <p:spPr>
          <a:xfrm>
            <a:off x="5953875" y="2238050"/>
            <a:ext cx="4027500" cy="4027500"/>
          </a:xfrm>
          <a:prstGeom prst="frame">
            <a:avLst>
              <a:gd fmla="val 12500" name="adj1"/>
            </a:avLst>
          </a:prstGeom>
          <a:solidFill>
            <a:srgbClr val="EEEEEE">
              <a:alpha val="13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/>
          <p:nvPr/>
        </p:nvSpPr>
        <p:spPr>
          <a:xfrm>
            <a:off x="1626575" y="1125425"/>
            <a:ext cx="5925900" cy="251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2"/>
          <p:cNvSpPr txBox="1"/>
          <p:nvPr>
            <p:ph idx="1" type="subTitle"/>
          </p:nvPr>
        </p:nvSpPr>
        <p:spPr>
          <a:xfrm>
            <a:off x="1962375" y="1448650"/>
            <a:ext cx="5301600" cy="19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219" name="Google Shape;21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/>
          <p:nvPr/>
        </p:nvSpPr>
        <p:spPr>
          <a:xfrm>
            <a:off x="572300" y="474424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1" name="Google Shape;221;p32"/>
          <p:cNvCxnSpPr/>
          <p:nvPr/>
        </p:nvCxnSpPr>
        <p:spPr>
          <a:xfrm rot="10800000">
            <a:off x="523031" y="4810817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32"/>
          <p:cNvSpPr txBox="1"/>
          <p:nvPr/>
        </p:nvSpPr>
        <p:spPr>
          <a:xfrm>
            <a:off x="-41002" y="4695275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ation page pink">
  <p:cSld name="CUSTOM_14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/>
          <p:nvPr/>
        </p:nvSpPr>
        <p:spPr>
          <a:xfrm rot="10800000">
            <a:off x="-13700" y="-72050"/>
            <a:ext cx="9166500" cy="5342700"/>
          </a:xfrm>
          <a:prstGeom prst="rect">
            <a:avLst/>
          </a:prstGeom>
          <a:gradFill>
            <a:gsLst>
              <a:gs pos="0">
                <a:srgbClr val="D62293"/>
              </a:gs>
              <a:gs pos="100000">
                <a:srgbClr val="F88167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3"/>
          <p:cNvSpPr/>
          <p:nvPr/>
        </p:nvSpPr>
        <p:spPr>
          <a:xfrm>
            <a:off x="335625" y="-873300"/>
            <a:ext cx="4027500" cy="4027500"/>
          </a:xfrm>
          <a:prstGeom prst="frame">
            <a:avLst>
              <a:gd fmla="val 12500" name="adj1"/>
            </a:avLst>
          </a:prstGeom>
          <a:solidFill>
            <a:srgbClr val="EEEEEE">
              <a:alpha val="13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3"/>
          <p:cNvSpPr/>
          <p:nvPr/>
        </p:nvSpPr>
        <p:spPr>
          <a:xfrm>
            <a:off x="5953875" y="2238050"/>
            <a:ext cx="4027500" cy="4027500"/>
          </a:xfrm>
          <a:prstGeom prst="frame">
            <a:avLst>
              <a:gd fmla="val 12500" name="adj1"/>
            </a:avLst>
          </a:prstGeom>
          <a:solidFill>
            <a:srgbClr val="EEEEEE">
              <a:alpha val="13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3"/>
          <p:cNvSpPr/>
          <p:nvPr/>
        </p:nvSpPr>
        <p:spPr>
          <a:xfrm>
            <a:off x="1626575" y="1125425"/>
            <a:ext cx="5925900" cy="251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3"/>
          <p:cNvSpPr txBox="1"/>
          <p:nvPr>
            <p:ph idx="1" type="subTitle"/>
          </p:nvPr>
        </p:nvSpPr>
        <p:spPr>
          <a:xfrm>
            <a:off x="1962375" y="1448650"/>
            <a:ext cx="5301600" cy="19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229" name="Google Shape;22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/>
        </p:nvSpPr>
        <p:spPr>
          <a:xfrm>
            <a:off x="572300" y="474424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" name="Google Shape;231;p33"/>
          <p:cNvCxnSpPr/>
          <p:nvPr/>
        </p:nvCxnSpPr>
        <p:spPr>
          <a:xfrm rot="10800000">
            <a:off x="523031" y="4810817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33"/>
          <p:cNvSpPr txBox="1"/>
          <p:nvPr/>
        </p:nvSpPr>
        <p:spPr>
          <a:xfrm>
            <a:off x="-41002" y="4695275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s page">
  <p:cSld name="CUSTOM_15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/>
        </p:nvSpPr>
        <p:spPr>
          <a:xfrm>
            <a:off x="0" y="0"/>
            <a:ext cx="3000000" cy="60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-1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© 2022 Cloud Native Computing Foundation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235" name="Google Shape;235;p34"/>
          <p:cNvSpPr/>
          <p:nvPr/>
        </p:nvSpPr>
        <p:spPr>
          <a:xfrm>
            <a:off x="599463" y="2426925"/>
            <a:ext cx="2250600" cy="18990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4"/>
          <p:cNvSpPr/>
          <p:nvPr/>
        </p:nvSpPr>
        <p:spPr>
          <a:xfrm>
            <a:off x="3446700" y="2426925"/>
            <a:ext cx="2250600" cy="18990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4"/>
          <p:cNvSpPr/>
          <p:nvPr/>
        </p:nvSpPr>
        <p:spPr>
          <a:xfrm>
            <a:off x="6293938" y="2426925"/>
            <a:ext cx="2250600" cy="18990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4"/>
          <p:cNvSpPr txBox="1"/>
          <p:nvPr>
            <p:ph idx="1" type="subTitle"/>
          </p:nvPr>
        </p:nvSpPr>
        <p:spPr>
          <a:xfrm>
            <a:off x="821925" y="3236350"/>
            <a:ext cx="19008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9" name="Google Shape;239;p34"/>
          <p:cNvSpPr txBox="1"/>
          <p:nvPr>
            <p:ph idx="2" type="subTitle"/>
          </p:nvPr>
        </p:nvSpPr>
        <p:spPr>
          <a:xfrm>
            <a:off x="3648725" y="3236350"/>
            <a:ext cx="19008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0" name="Google Shape;240;p34"/>
          <p:cNvSpPr txBox="1"/>
          <p:nvPr>
            <p:ph idx="3" type="subTitle"/>
          </p:nvPr>
        </p:nvSpPr>
        <p:spPr>
          <a:xfrm>
            <a:off x="6475525" y="3236350"/>
            <a:ext cx="19008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1" name="Google Shape;241;p34"/>
          <p:cNvSpPr txBox="1"/>
          <p:nvPr>
            <p:ph type="title"/>
          </p:nvPr>
        </p:nvSpPr>
        <p:spPr>
          <a:xfrm>
            <a:off x="832200" y="2578825"/>
            <a:ext cx="17712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2" name="Google Shape;242;p34"/>
          <p:cNvSpPr txBox="1"/>
          <p:nvPr>
            <p:ph idx="4" type="title"/>
          </p:nvPr>
        </p:nvSpPr>
        <p:spPr>
          <a:xfrm>
            <a:off x="3594575" y="2578825"/>
            <a:ext cx="18306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3" name="Google Shape;243;p34"/>
          <p:cNvSpPr txBox="1"/>
          <p:nvPr>
            <p:ph idx="5" type="title"/>
          </p:nvPr>
        </p:nvSpPr>
        <p:spPr>
          <a:xfrm>
            <a:off x="6475525" y="2578825"/>
            <a:ext cx="19008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4" name="Google Shape;244;p34"/>
          <p:cNvSpPr/>
          <p:nvPr/>
        </p:nvSpPr>
        <p:spPr>
          <a:xfrm>
            <a:off x="457200" y="0"/>
            <a:ext cx="914400" cy="109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4"/>
          <p:cNvSpPr txBox="1"/>
          <p:nvPr>
            <p:ph idx="6" type="title"/>
          </p:nvPr>
        </p:nvSpPr>
        <p:spPr>
          <a:xfrm>
            <a:off x="482875" y="452075"/>
            <a:ext cx="61233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46" name="Google Shape;24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0962" y="4692000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4"/>
          <p:cNvSpPr txBox="1"/>
          <p:nvPr/>
        </p:nvSpPr>
        <p:spPr>
          <a:xfrm>
            <a:off x="426175" y="466608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8" name="Google Shape;248;p34"/>
          <p:cNvCxnSpPr/>
          <p:nvPr/>
        </p:nvCxnSpPr>
        <p:spPr>
          <a:xfrm rot="10800000">
            <a:off x="376906" y="4732654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34"/>
          <p:cNvSpPr txBox="1"/>
          <p:nvPr/>
        </p:nvSpPr>
        <p:spPr>
          <a:xfrm>
            <a:off x="-187127" y="4617113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1">
  <p:cSld name="CUSTOM_16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5"/>
          <p:cNvPicPr preferRelativeResize="0"/>
          <p:nvPr/>
        </p:nvPicPr>
        <p:blipFill rotWithShape="1">
          <a:blip r:embed="rId2">
            <a:alphaModFix/>
          </a:blip>
          <a:srcRect b="0" l="6225" r="6216" t="0"/>
          <a:stretch/>
        </p:blipFill>
        <p:spPr>
          <a:xfrm>
            <a:off x="-41000" y="-23056"/>
            <a:ext cx="9302826" cy="523283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/>
          <p:nvPr/>
        </p:nvSpPr>
        <p:spPr>
          <a:xfrm>
            <a:off x="-41000" y="2637700"/>
            <a:ext cx="6002100" cy="1090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5"/>
          <p:cNvSpPr txBox="1"/>
          <p:nvPr>
            <p:ph type="title"/>
          </p:nvPr>
        </p:nvSpPr>
        <p:spPr>
          <a:xfrm>
            <a:off x="192100" y="2735525"/>
            <a:ext cx="63777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54" name="Google Shape;2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 txBox="1"/>
          <p:nvPr/>
        </p:nvSpPr>
        <p:spPr>
          <a:xfrm>
            <a:off x="572300" y="474424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6" name="Google Shape;256;p35"/>
          <p:cNvCxnSpPr/>
          <p:nvPr/>
        </p:nvCxnSpPr>
        <p:spPr>
          <a:xfrm rot="10800000">
            <a:off x="523031" y="4810817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35"/>
          <p:cNvSpPr txBox="1"/>
          <p:nvPr/>
        </p:nvSpPr>
        <p:spPr>
          <a:xfrm>
            <a:off x="-41002" y="4695275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2">
  <p:cSld name="CUSTOM_17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6"/>
          <p:cNvPicPr preferRelativeResize="0"/>
          <p:nvPr/>
        </p:nvPicPr>
        <p:blipFill rotWithShape="1">
          <a:blip r:embed="rId2">
            <a:alphaModFix/>
          </a:blip>
          <a:srcRect b="717" l="0" r="0" t="1488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6"/>
          <p:cNvSpPr/>
          <p:nvPr/>
        </p:nvSpPr>
        <p:spPr>
          <a:xfrm>
            <a:off x="0" y="2637700"/>
            <a:ext cx="5961300" cy="1090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6"/>
          <p:cNvSpPr txBox="1"/>
          <p:nvPr>
            <p:ph type="title"/>
          </p:nvPr>
        </p:nvSpPr>
        <p:spPr>
          <a:xfrm>
            <a:off x="192100" y="2735525"/>
            <a:ext cx="63777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62" name="Google Shape;2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/>
          <p:nvPr/>
        </p:nvSpPr>
        <p:spPr>
          <a:xfrm>
            <a:off x="572300" y="474424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4" name="Google Shape;264;p36"/>
          <p:cNvCxnSpPr/>
          <p:nvPr/>
        </p:nvCxnSpPr>
        <p:spPr>
          <a:xfrm rot="10800000">
            <a:off x="523031" y="4810817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6"/>
          <p:cNvSpPr txBox="1"/>
          <p:nvPr/>
        </p:nvSpPr>
        <p:spPr>
          <a:xfrm>
            <a:off x="-41002" y="4695275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3">
  <p:cSld name="CUSTOM_18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7"/>
          <p:cNvPicPr preferRelativeResize="0"/>
          <p:nvPr/>
        </p:nvPicPr>
        <p:blipFill rotWithShape="1">
          <a:blip r:embed="rId2">
            <a:alphaModFix/>
          </a:blip>
          <a:srcRect b="12663" l="0" r="0" t="302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/>
          <p:nvPr/>
        </p:nvSpPr>
        <p:spPr>
          <a:xfrm>
            <a:off x="0" y="2637700"/>
            <a:ext cx="5961300" cy="1090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7"/>
          <p:cNvSpPr txBox="1"/>
          <p:nvPr>
            <p:ph type="title"/>
          </p:nvPr>
        </p:nvSpPr>
        <p:spPr>
          <a:xfrm>
            <a:off x="192100" y="2735525"/>
            <a:ext cx="63777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70" name="Google Shape;2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 txBox="1"/>
          <p:nvPr/>
        </p:nvSpPr>
        <p:spPr>
          <a:xfrm>
            <a:off x="572300" y="474424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2" name="Google Shape;272;p37"/>
          <p:cNvCxnSpPr/>
          <p:nvPr/>
        </p:nvCxnSpPr>
        <p:spPr>
          <a:xfrm rot="10800000">
            <a:off x="523031" y="4810817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37"/>
          <p:cNvSpPr txBox="1"/>
          <p:nvPr/>
        </p:nvSpPr>
        <p:spPr>
          <a:xfrm>
            <a:off x="-41002" y="4695275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4">
  <p:cSld name="CUSTOM_19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8"/>
          <p:cNvPicPr preferRelativeResize="0"/>
          <p:nvPr/>
        </p:nvPicPr>
        <p:blipFill rotWithShape="1">
          <a:blip r:embed="rId2">
            <a:alphaModFix/>
          </a:blip>
          <a:srcRect b="7806" l="0" r="0" t="7798"/>
          <a:stretch/>
        </p:blipFill>
        <p:spPr>
          <a:xfrm>
            <a:off x="-41000" y="-30134"/>
            <a:ext cx="9215826" cy="518390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8"/>
          <p:cNvSpPr/>
          <p:nvPr/>
        </p:nvSpPr>
        <p:spPr>
          <a:xfrm>
            <a:off x="-41000" y="2637700"/>
            <a:ext cx="6002400" cy="1090200"/>
          </a:xfrm>
          <a:prstGeom prst="rect">
            <a:avLst/>
          </a:prstGeom>
          <a:solidFill>
            <a:srgbClr val="D622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8"/>
          <p:cNvSpPr txBox="1"/>
          <p:nvPr>
            <p:ph type="title"/>
          </p:nvPr>
        </p:nvSpPr>
        <p:spPr>
          <a:xfrm>
            <a:off x="192100" y="2735525"/>
            <a:ext cx="63777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8"/>
          <p:cNvSpPr txBox="1"/>
          <p:nvPr/>
        </p:nvSpPr>
        <p:spPr>
          <a:xfrm>
            <a:off x="572300" y="474424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0" name="Google Shape;280;p38"/>
          <p:cNvCxnSpPr/>
          <p:nvPr/>
        </p:nvCxnSpPr>
        <p:spPr>
          <a:xfrm rot="10800000">
            <a:off x="523031" y="4810817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38"/>
          <p:cNvSpPr txBox="1"/>
          <p:nvPr/>
        </p:nvSpPr>
        <p:spPr>
          <a:xfrm>
            <a:off x="-41002" y="4695275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5">
  <p:cSld name="CUSTOM_20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1000" y="-30134"/>
            <a:ext cx="9215826" cy="518390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9"/>
          <p:cNvSpPr/>
          <p:nvPr/>
        </p:nvSpPr>
        <p:spPr>
          <a:xfrm>
            <a:off x="-41000" y="2637700"/>
            <a:ext cx="6002400" cy="1090200"/>
          </a:xfrm>
          <a:prstGeom prst="rect">
            <a:avLst/>
          </a:prstGeom>
          <a:solidFill>
            <a:srgbClr val="D622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9"/>
          <p:cNvSpPr txBox="1"/>
          <p:nvPr>
            <p:ph type="title"/>
          </p:nvPr>
        </p:nvSpPr>
        <p:spPr>
          <a:xfrm>
            <a:off x="192100" y="2735525"/>
            <a:ext cx="63777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9"/>
          <p:cNvSpPr txBox="1"/>
          <p:nvPr/>
        </p:nvSpPr>
        <p:spPr>
          <a:xfrm>
            <a:off x="572300" y="474424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8" name="Google Shape;288;p39"/>
          <p:cNvCxnSpPr/>
          <p:nvPr/>
        </p:nvCxnSpPr>
        <p:spPr>
          <a:xfrm rot="10800000">
            <a:off x="523031" y="4810817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39"/>
          <p:cNvSpPr txBox="1"/>
          <p:nvPr/>
        </p:nvSpPr>
        <p:spPr>
          <a:xfrm>
            <a:off x="-41002" y="4695275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6">
  <p:cSld name="CUSTOM_25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/>
          <p:nvPr/>
        </p:nvSpPr>
        <p:spPr>
          <a:xfrm>
            <a:off x="-41000" y="2637700"/>
            <a:ext cx="6002100" cy="1090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0"/>
          <p:cNvSpPr txBox="1"/>
          <p:nvPr>
            <p:ph type="title"/>
          </p:nvPr>
        </p:nvSpPr>
        <p:spPr>
          <a:xfrm>
            <a:off x="192100" y="2735525"/>
            <a:ext cx="63777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7">
  <p:cSld name="CUSTOM_25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/>
          <p:nvPr/>
        </p:nvSpPr>
        <p:spPr>
          <a:xfrm>
            <a:off x="-41000" y="2637700"/>
            <a:ext cx="6002100" cy="109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1"/>
          <p:cNvSpPr txBox="1"/>
          <p:nvPr>
            <p:ph type="title"/>
          </p:nvPr>
        </p:nvSpPr>
        <p:spPr>
          <a:xfrm>
            <a:off x="192100" y="2735525"/>
            <a:ext cx="63777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 slide 1">
  <p:cSld name="CUSTOM_2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/>
          <p:nvPr>
            <p:ph idx="2" type="pic"/>
          </p:nvPr>
        </p:nvSpPr>
        <p:spPr>
          <a:xfrm>
            <a:off x="-13700" y="-30825"/>
            <a:ext cx="3656700" cy="5212800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42"/>
          <p:cNvSpPr/>
          <p:nvPr/>
        </p:nvSpPr>
        <p:spPr>
          <a:xfrm rot="10800000">
            <a:off x="3643000" y="-28050"/>
            <a:ext cx="5501100" cy="5212800"/>
          </a:xfrm>
          <a:prstGeom prst="rect">
            <a:avLst/>
          </a:prstGeom>
          <a:gradFill>
            <a:gsLst>
              <a:gs pos="0">
                <a:srgbClr val="0086FF"/>
              </a:gs>
              <a:gs pos="100000">
                <a:srgbClr val="27E0FB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2"/>
          <p:cNvSpPr txBox="1"/>
          <p:nvPr>
            <p:ph type="ctrTitle"/>
          </p:nvPr>
        </p:nvSpPr>
        <p:spPr>
          <a:xfrm>
            <a:off x="3926526" y="2634850"/>
            <a:ext cx="31659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0" name="Google Shape;300;p42"/>
          <p:cNvSpPr txBox="1"/>
          <p:nvPr/>
        </p:nvSpPr>
        <p:spPr>
          <a:xfrm>
            <a:off x="426175" y="466608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1" name="Google Shape;301;p42"/>
          <p:cNvCxnSpPr/>
          <p:nvPr/>
        </p:nvCxnSpPr>
        <p:spPr>
          <a:xfrm rot="10800000">
            <a:off x="376906" y="4732654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42"/>
          <p:cNvSpPr txBox="1"/>
          <p:nvPr/>
        </p:nvSpPr>
        <p:spPr>
          <a:xfrm>
            <a:off x="-187127" y="4617113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03" name="Google Shape;303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 slide 2">
  <p:cSld name="CUSTOM_2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/>
          <p:nvPr>
            <p:ph idx="2" type="pic"/>
          </p:nvPr>
        </p:nvSpPr>
        <p:spPr>
          <a:xfrm>
            <a:off x="-13700" y="-30825"/>
            <a:ext cx="3656700" cy="521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43"/>
          <p:cNvSpPr/>
          <p:nvPr/>
        </p:nvSpPr>
        <p:spPr>
          <a:xfrm rot="10800000">
            <a:off x="3643000" y="-28050"/>
            <a:ext cx="5501100" cy="5212800"/>
          </a:xfrm>
          <a:prstGeom prst="rect">
            <a:avLst/>
          </a:prstGeom>
          <a:gradFill>
            <a:gsLst>
              <a:gs pos="0">
                <a:srgbClr val="D62293"/>
              </a:gs>
              <a:gs pos="100000">
                <a:srgbClr val="F88167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3"/>
          <p:cNvSpPr txBox="1"/>
          <p:nvPr>
            <p:ph type="ctrTitle"/>
          </p:nvPr>
        </p:nvSpPr>
        <p:spPr>
          <a:xfrm>
            <a:off x="3926526" y="2634850"/>
            <a:ext cx="31659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" name="Google Shape;308;p43"/>
          <p:cNvSpPr txBox="1"/>
          <p:nvPr/>
        </p:nvSpPr>
        <p:spPr>
          <a:xfrm>
            <a:off x="426175" y="466608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9" name="Google Shape;309;p43"/>
          <p:cNvCxnSpPr/>
          <p:nvPr/>
        </p:nvCxnSpPr>
        <p:spPr>
          <a:xfrm rot="10800000">
            <a:off x="376906" y="4732654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43"/>
          <p:cNvSpPr txBox="1"/>
          <p:nvPr/>
        </p:nvSpPr>
        <p:spPr>
          <a:xfrm>
            <a:off x="-187127" y="4617113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11" name="Google Shape;311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1">
  <p:cSld name="CUSTOM_22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/>
          <p:nvPr/>
        </p:nvSpPr>
        <p:spPr>
          <a:xfrm rot="10800000">
            <a:off x="-38300" y="-28050"/>
            <a:ext cx="9182400" cy="5212800"/>
          </a:xfrm>
          <a:prstGeom prst="rect">
            <a:avLst/>
          </a:prstGeom>
          <a:gradFill>
            <a:gsLst>
              <a:gs pos="0">
                <a:srgbClr val="0086FF"/>
              </a:gs>
              <a:gs pos="100000">
                <a:srgbClr val="27E0FB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4"/>
          <p:cNvSpPr txBox="1"/>
          <p:nvPr>
            <p:ph type="title"/>
          </p:nvPr>
        </p:nvSpPr>
        <p:spPr>
          <a:xfrm>
            <a:off x="292600" y="1964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5" name="Google Shape;315;p44"/>
          <p:cNvPicPr preferRelativeResize="0"/>
          <p:nvPr/>
        </p:nvPicPr>
        <p:blipFill rotWithShape="1">
          <a:blip r:embed="rId2">
            <a:alphaModFix/>
          </a:blip>
          <a:srcRect b="-40619" l="-6493" r="-6245" t="-11171"/>
          <a:stretch/>
        </p:blipFill>
        <p:spPr>
          <a:xfrm>
            <a:off x="3213848" y="719200"/>
            <a:ext cx="267809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2">
  <p:cSld name="CUSTOM_23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/>
          <p:nvPr/>
        </p:nvSpPr>
        <p:spPr>
          <a:xfrm rot="10800000">
            <a:off x="-38400" y="-28050"/>
            <a:ext cx="9223500" cy="5212800"/>
          </a:xfrm>
          <a:prstGeom prst="rect">
            <a:avLst/>
          </a:prstGeom>
          <a:gradFill>
            <a:gsLst>
              <a:gs pos="0">
                <a:srgbClr val="D62293"/>
              </a:gs>
              <a:gs pos="100000">
                <a:srgbClr val="F88167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5"/>
          <p:cNvSpPr txBox="1"/>
          <p:nvPr>
            <p:ph type="title"/>
          </p:nvPr>
        </p:nvSpPr>
        <p:spPr>
          <a:xfrm>
            <a:off x="292600" y="1954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9" name="Google Shape;319;p45"/>
          <p:cNvPicPr preferRelativeResize="0"/>
          <p:nvPr/>
        </p:nvPicPr>
        <p:blipFill rotWithShape="1">
          <a:blip r:embed="rId2">
            <a:alphaModFix/>
          </a:blip>
          <a:srcRect b="-40619" l="-6493" r="-6245" t="-11171"/>
          <a:stretch/>
        </p:blipFill>
        <p:spPr>
          <a:xfrm>
            <a:off x="3213848" y="719200"/>
            <a:ext cx="267809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ext">
  <p:cSld name="CUSTOM_24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">
  <p:cSld name="2_White"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Pink] Headshots">
  <p:cSld name="SECTION_TITLE_AND_DESCRIPTION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/>
          <p:nvPr>
            <p:ph idx="2" type="pic"/>
          </p:nvPr>
        </p:nvSpPr>
        <p:spPr>
          <a:xfrm>
            <a:off x="3719075" y="1320475"/>
            <a:ext cx="1808700" cy="1808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5" name="Google Shape;325;p48"/>
          <p:cNvSpPr/>
          <p:nvPr>
            <p:ph idx="3" type="pic"/>
          </p:nvPr>
        </p:nvSpPr>
        <p:spPr>
          <a:xfrm>
            <a:off x="6599950" y="1320475"/>
            <a:ext cx="1808700" cy="1808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6" name="Google Shape;326;p48"/>
          <p:cNvSpPr/>
          <p:nvPr>
            <p:ph idx="4" type="pic"/>
          </p:nvPr>
        </p:nvSpPr>
        <p:spPr>
          <a:xfrm>
            <a:off x="838200" y="1320475"/>
            <a:ext cx="1808700" cy="18087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327" name="Google Shape;327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83812" y="4788005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8"/>
          <p:cNvSpPr/>
          <p:nvPr/>
        </p:nvSpPr>
        <p:spPr>
          <a:xfrm>
            <a:off x="457200" y="0"/>
            <a:ext cx="914400" cy="109200"/>
          </a:xfrm>
          <a:prstGeom prst="rect">
            <a:avLst/>
          </a:prstGeom>
          <a:solidFill>
            <a:srgbClr val="D622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8"/>
          <p:cNvSpPr txBox="1"/>
          <p:nvPr>
            <p:ph type="title"/>
          </p:nvPr>
        </p:nvSpPr>
        <p:spPr>
          <a:xfrm>
            <a:off x="311700" y="36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330" name="Google Shape;330;p48"/>
          <p:cNvSpPr txBox="1"/>
          <p:nvPr/>
        </p:nvSpPr>
        <p:spPr>
          <a:xfrm>
            <a:off x="584675" y="4763664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1" name="Google Shape;331;p48"/>
          <p:cNvCxnSpPr/>
          <p:nvPr/>
        </p:nvCxnSpPr>
        <p:spPr>
          <a:xfrm rot="10800000">
            <a:off x="620350" y="4873914"/>
            <a:ext cx="0" cy="7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48"/>
          <p:cNvSpPr txBox="1"/>
          <p:nvPr>
            <p:ph idx="12" type="sldNum"/>
          </p:nvPr>
        </p:nvSpPr>
        <p:spPr>
          <a:xfrm>
            <a:off x="295403" y="4715943"/>
            <a:ext cx="34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buNone/>
              <a:defRPr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buNone/>
              <a:defRPr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buNone/>
              <a:defRPr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buNone/>
              <a:defRPr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buNone/>
              <a:defRPr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buNone/>
              <a:defRPr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buNone/>
              <a:defRPr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buNone/>
              <a:defRPr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linkedin.com/in/vasilshaikh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crossplane.io/" TargetMode="External"/><Relationship Id="rId4" Type="http://schemas.openxmlformats.org/officeDocument/2006/relationships/hyperlink" Target="https://docs.crossplane.io/v2.1/whats-crossplane/" TargetMode="External"/><Relationship Id="rId5" Type="http://schemas.openxmlformats.org/officeDocument/2006/relationships/hyperlink" Target="https://blog.upbound.io/composing-a-platform-by-patching-crossplane-resources" TargetMode="External"/><Relationship Id="rId6" Type="http://schemas.openxmlformats.org/officeDocument/2006/relationships/hyperlink" Target="https://www.kcl-lang.io/blog/2024-03-04-crossplane-marketplace-kcl" TargetMode="External"/><Relationship Id="rId7" Type="http://schemas.openxmlformats.org/officeDocument/2006/relationships/hyperlink" Target="https://blog.crossplane.io/announcing-crossplane-v2-proposal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9"/>
          <p:cNvSpPr txBox="1"/>
          <p:nvPr>
            <p:ph type="title"/>
          </p:nvPr>
        </p:nvSpPr>
        <p:spPr>
          <a:xfrm>
            <a:off x="457200" y="1407550"/>
            <a:ext cx="72228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Kubernetes-native control plane with Crossplane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9"/>
          <p:cNvSpPr txBox="1"/>
          <p:nvPr>
            <p:ph idx="1" type="subTitle"/>
          </p:nvPr>
        </p:nvSpPr>
        <p:spPr>
          <a:xfrm>
            <a:off x="457200" y="2571750"/>
            <a:ext cx="6729900" cy="17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/>
              <a:t>Cloud Native Kuala Lumpur, Feb 2026 Meetup</a:t>
            </a:r>
            <a:endParaRPr sz="28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50"/>
              <a:t>Vasil Shaikh</a:t>
            </a:r>
            <a:endParaRPr sz="22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50"/>
              <a:t>Senior DevOps Engineer @NTT Data</a:t>
            </a:r>
            <a:endParaRPr sz="15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8"/>
          <p:cNvSpPr txBox="1"/>
          <p:nvPr>
            <p:ph type="title"/>
          </p:nvPr>
        </p:nvSpPr>
        <p:spPr>
          <a:xfrm>
            <a:off x="523975" y="956875"/>
            <a:ext cx="8236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Concepts (contd.)</a:t>
            </a:r>
            <a:endParaRPr/>
          </a:p>
        </p:txBody>
      </p:sp>
      <p:graphicFrame>
        <p:nvGraphicFramePr>
          <p:cNvPr id="395" name="Google Shape;395;p58"/>
          <p:cNvGraphicFramePr/>
          <p:nvPr/>
        </p:nvGraphicFramePr>
        <p:xfrm>
          <a:off x="606050" y="169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{94FEE0DE-119D-429A-B16D-9D917007356E}</a:tableStyleId>
              </a:tblPr>
              <a:tblGrid>
                <a:gridCol w="1982975"/>
                <a:gridCol w="1982975"/>
                <a:gridCol w="1982975"/>
                <a:gridCol w="1982975"/>
              </a:tblGrid>
              <a:tr h="42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Component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Abbreviation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Scope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Purpose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40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Composite Resource </a:t>
                      </a:r>
                      <a:r>
                        <a:rPr b="1" lang="en" sz="1100"/>
                        <a:t>Claim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XRC / Claim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Namespace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The developer-facing request used to provision infrastructure within a specific namespace.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9" title="kcl-on-crossplane-61f5204ee8b003e99a5f1246c8d72bd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25" y="1061575"/>
            <a:ext cx="8149751" cy="348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0"/>
          <p:cNvSpPr txBox="1"/>
          <p:nvPr>
            <p:ph type="title"/>
          </p:nvPr>
        </p:nvSpPr>
        <p:spPr>
          <a:xfrm>
            <a:off x="453750" y="921675"/>
            <a:ext cx="8236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pic>
        <p:nvPicPr>
          <p:cNvPr id="406" name="Google Shape;40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00" y="1480725"/>
            <a:ext cx="7897976" cy="342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1"/>
          <p:cNvSpPr txBox="1"/>
          <p:nvPr>
            <p:ph type="title"/>
          </p:nvPr>
        </p:nvSpPr>
        <p:spPr>
          <a:xfrm>
            <a:off x="523975" y="980350"/>
            <a:ext cx="8236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How does a claim look like?</a:t>
            </a:r>
            <a:endParaRPr/>
          </a:p>
        </p:txBody>
      </p:sp>
      <p:sp>
        <p:nvSpPr>
          <p:cNvPr id="412" name="Google Shape;412;p61"/>
          <p:cNvSpPr txBox="1"/>
          <p:nvPr>
            <p:ph idx="1" type="body"/>
          </p:nvPr>
        </p:nvSpPr>
        <p:spPr>
          <a:xfrm>
            <a:off x="2438350" y="1668850"/>
            <a:ext cx="3858300" cy="26400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apiVersion: platform.iamvasil.com/v1alpha1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kind: DatabaseClaim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metadata: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  name: dev-app-db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  namespace: dev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spec: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  environment: dev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  size: small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  databaseName: testapp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  writeConnectionSecretsToNamespace: dev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2"/>
          <p:cNvSpPr txBox="1"/>
          <p:nvPr>
            <p:ph idx="1" type="body"/>
          </p:nvPr>
        </p:nvSpPr>
        <p:spPr>
          <a:xfrm>
            <a:off x="617900" y="1049850"/>
            <a:ext cx="3658800" cy="3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Traditional Developer Request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“I need a PostgreSQL database”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Infrastructure Team Response: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What size and performance requirements?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Which region and availability zones?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What networking and security setup?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Backup and monitoring requirements?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Connection and credential management?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Timeline:</a:t>
            </a:r>
            <a:br>
              <a:rPr b="1" lang="en" sz="1100"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⏳ 2–3 weeks of back-and-forth conversations</a:t>
            </a:r>
            <a:endParaRPr sz="1100">
              <a:highlight>
                <a:srgbClr val="FF0000"/>
              </a:highlight>
            </a:endParaRPr>
          </a:p>
        </p:txBody>
      </p:sp>
      <p:cxnSp>
        <p:nvCxnSpPr>
          <p:cNvPr id="418" name="Google Shape;418;p62"/>
          <p:cNvCxnSpPr/>
          <p:nvPr/>
        </p:nvCxnSpPr>
        <p:spPr>
          <a:xfrm flipH="1">
            <a:off x="4664475" y="1049850"/>
            <a:ext cx="23400" cy="393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62"/>
          <p:cNvSpPr txBox="1"/>
          <p:nvPr/>
        </p:nvSpPr>
        <p:spPr>
          <a:xfrm>
            <a:off x="4946225" y="981725"/>
            <a:ext cx="3957300" cy="42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Traditional Developer Request (But now with Crossplane)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“I need a PostgreSQL database”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Platform Response: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apiVersion: platform.company.com/v1alpha1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kind: Database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metadata: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name: my-app-db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spec: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size: medium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environment: production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Platform Action: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Automatically creates VPC, subnets, security groups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Provisions RDS with approved configurations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Sets up monitoring and backups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Delivers credentials securely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Timeline: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00FF00"/>
                </a:highlight>
                <a:latin typeface="Montserrat"/>
                <a:ea typeface="Montserrat"/>
                <a:cs typeface="Montserrat"/>
                <a:sym typeface="Montserrat"/>
              </a:rPr>
              <a:t>⚡ 5–10 minutes, fully automated</a:t>
            </a:r>
            <a:endParaRPr sz="1100">
              <a:solidFill>
                <a:schemeClr val="dk1"/>
              </a:solidFill>
              <a:highlight>
                <a:srgbClr val="00FF0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3"/>
          <p:cNvSpPr txBox="1"/>
          <p:nvPr>
            <p:ph type="title"/>
          </p:nvPr>
        </p:nvSpPr>
        <p:spPr>
          <a:xfrm>
            <a:off x="523975" y="1121275"/>
            <a:ext cx="8236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Demo: Let the action begin!</a:t>
            </a:r>
            <a:endParaRPr/>
          </a:p>
        </p:txBody>
      </p:sp>
      <p:sp>
        <p:nvSpPr>
          <p:cNvPr id="425" name="Google Shape;425;p63"/>
          <p:cNvSpPr txBox="1"/>
          <p:nvPr>
            <p:ph idx="1" type="body"/>
          </p:nvPr>
        </p:nvSpPr>
        <p:spPr>
          <a:xfrm>
            <a:off x="523975" y="1809725"/>
            <a:ext cx="8236500" cy="26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</a:t>
            </a:r>
            <a:r>
              <a:rPr lang="en"/>
              <a:t>can the QR for repo link </a:t>
            </a:r>
            <a:endParaRPr/>
          </a:p>
        </p:txBody>
      </p:sp>
      <p:pic>
        <p:nvPicPr>
          <p:cNvPr id="426" name="Google Shape;426;p63" title="qrcode_github.co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762" y="2221075"/>
            <a:ext cx="3324475" cy="24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4"/>
          <p:cNvSpPr txBox="1"/>
          <p:nvPr>
            <p:ph type="title"/>
          </p:nvPr>
        </p:nvSpPr>
        <p:spPr>
          <a:xfrm>
            <a:off x="523975" y="933125"/>
            <a:ext cx="8236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Demo: What could possibly go wrong?</a:t>
            </a:r>
            <a:endParaRPr/>
          </a:p>
        </p:txBody>
      </p:sp>
      <p:pic>
        <p:nvPicPr>
          <p:cNvPr id="432" name="Google Shape;43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75" y="1449100"/>
            <a:ext cx="8016750" cy="341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5"/>
          <p:cNvSpPr txBox="1"/>
          <p:nvPr>
            <p:ph type="title"/>
          </p:nvPr>
        </p:nvSpPr>
        <p:spPr>
          <a:xfrm>
            <a:off x="523975" y="1121275"/>
            <a:ext cx="8236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 (Recording)</a:t>
            </a:r>
            <a:endParaRPr/>
          </a:p>
        </p:txBody>
      </p:sp>
      <p:sp>
        <p:nvSpPr>
          <p:cNvPr id="438" name="Google Shape;438;p65"/>
          <p:cNvSpPr txBox="1"/>
          <p:nvPr>
            <p:ph idx="1" type="body"/>
          </p:nvPr>
        </p:nvSpPr>
        <p:spPr>
          <a:xfrm>
            <a:off x="523975" y="1809725"/>
            <a:ext cx="8236500" cy="26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66" title="VPCs creat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04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7"/>
          <p:cNvSpPr txBox="1"/>
          <p:nvPr>
            <p:ph type="title"/>
          </p:nvPr>
        </p:nvSpPr>
        <p:spPr>
          <a:xfrm>
            <a:off x="523975" y="1121275"/>
            <a:ext cx="8236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67"/>
          <p:cNvSpPr txBox="1"/>
          <p:nvPr>
            <p:ph idx="1" type="body"/>
          </p:nvPr>
        </p:nvSpPr>
        <p:spPr>
          <a:xfrm>
            <a:off x="523975" y="1809725"/>
            <a:ext cx="8236500" cy="26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67" title="subnet, rt, ig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0"/>
          <p:cNvSpPr txBox="1"/>
          <p:nvPr>
            <p:ph type="title"/>
          </p:nvPr>
        </p:nvSpPr>
        <p:spPr>
          <a:xfrm>
            <a:off x="523975" y="980375"/>
            <a:ext cx="8236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344" name="Google Shape;344;p50"/>
          <p:cNvSpPr txBox="1"/>
          <p:nvPr>
            <p:ph idx="1" type="body"/>
          </p:nvPr>
        </p:nvSpPr>
        <p:spPr>
          <a:xfrm>
            <a:off x="523975" y="1668875"/>
            <a:ext cx="8236500" cy="26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0967"/>
              <a:buFont typeface="Arial"/>
              <a:buNone/>
            </a:pPr>
            <a:r>
              <a:rPr b="1" lang="en" sz="1550">
                <a:latin typeface="Arial"/>
                <a:ea typeface="Arial"/>
                <a:cs typeface="Arial"/>
                <a:sym typeface="Arial"/>
              </a:rPr>
              <a:t>Vasil Shaikh</a:t>
            </a:r>
            <a:br>
              <a:rPr b="1" lang="en" sz="1550">
                <a:latin typeface="Arial"/>
                <a:ea typeface="Arial"/>
                <a:cs typeface="Arial"/>
                <a:sym typeface="Arial"/>
              </a:rPr>
            </a:br>
            <a:r>
              <a:rPr lang="en" sz="1550">
                <a:latin typeface="Arial"/>
                <a:ea typeface="Arial"/>
                <a:cs typeface="Arial"/>
                <a:sym typeface="Arial"/>
              </a:rPr>
              <a:t> DevOps / Platform Engineer</a:t>
            </a:r>
            <a:endParaRPr sz="1550">
              <a:latin typeface="Arial"/>
              <a:ea typeface="Arial"/>
              <a:cs typeface="Arial"/>
              <a:sym typeface="Arial"/>
            </a:endParaRPr>
          </a:p>
          <a:p>
            <a:pPr indent="-312261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550">
                <a:latin typeface="Arial"/>
                <a:ea typeface="Arial"/>
                <a:cs typeface="Arial"/>
                <a:sym typeface="Arial"/>
              </a:rPr>
              <a:t>Works on Kubernetes-based platforms and cloud infrastructure</a:t>
            </a:r>
            <a:br>
              <a:rPr lang="en" sz="1550">
                <a:latin typeface="Arial"/>
                <a:ea typeface="Arial"/>
                <a:cs typeface="Arial"/>
                <a:sym typeface="Arial"/>
              </a:rPr>
            </a:br>
            <a:endParaRPr sz="1550">
              <a:latin typeface="Arial"/>
              <a:ea typeface="Arial"/>
              <a:cs typeface="Arial"/>
              <a:sym typeface="Arial"/>
            </a:endParaRPr>
          </a:p>
          <a:p>
            <a:pPr indent="-312261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550">
                <a:latin typeface="Arial"/>
                <a:ea typeface="Arial"/>
                <a:cs typeface="Arial"/>
                <a:sym typeface="Arial"/>
              </a:rPr>
              <a:t>Hands-on with </a:t>
            </a:r>
            <a:r>
              <a:rPr b="1" lang="en" sz="1550">
                <a:latin typeface="Arial"/>
                <a:ea typeface="Arial"/>
                <a:cs typeface="Arial"/>
                <a:sym typeface="Arial"/>
              </a:rPr>
              <a:t>Crossplane</a:t>
            </a:r>
            <a:r>
              <a:rPr lang="en" sz="155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550">
                <a:latin typeface="Arial"/>
                <a:ea typeface="Arial"/>
                <a:cs typeface="Arial"/>
                <a:sym typeface="Arial"/>
              </a:rPr>
              <a:t>Backstage</a:t>
            </a:r>
            <a:r>
              <a:rPr lang="en" sz="1550">
                <a:latin typeface="Arial"/>
                <a:ea typeface="Arial"/>
                <a:cs typeface="Arial"/>
                <a:sym typeface="Arial"/>
              </a:rPr>
              <a:t>, and AWS in real-world environments</a:t>
            </a:r>
            <a:br>
              <a:rPr lang="en" sz="1550">
                <a:latin typeface="Arial"/>
                <a:ea typeface="Arial"/>
                <a:cs typeface="Arial"/>
                <a:sym typeface="Arial"/>
              </a:rPr>
            </a:br>
            <a:endParaRPr sz="1550">
              <a:latin typeface="Arial"/>
              <a:ea typeface="Arial"/>
              <a:cs typeface="Arial"/>
              <a:sym typeface="Arial"/>
            </a:endParaRPr>
          </a:p>
          <a:p>
            <a:pPr indent="-312261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550">
                <a:latin typeface="Arial"/>
                <a:ea typeface="Arial"/>
                <a:cs typeface="Arial"/>
                <a:sym typeface="Arial"/>
              </a:rPr>
              <a:t>Focused on platform engineering, self-service infrastructure, and reducing operational friction for teams</a:t>
            </a:r>
            <a:br>
              <a:rPr lang="en" sz="1550">
                <a:latin typeface="Arial"/>
                <a:ea typeface="Arial"/>
                <a:cs typeface="Arial"/>
                <a:sym typeface="Arial"/>
              </a:rPr>
            </a:br>
            <a:endParaRPr sz="1550">
              <a:latin typeface="Arial"/>
              <a:ea typeface="Arial"/>
              <a:cs typeface="Arial"/>
              <a:sym typeface="Arial"/>
            </a:endParaRPr>
          </a:p>
          <a:p>
            <a:pPr indent="-312261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550">
                <a:latin typeface="Arial"/>
                <a:ea typeface="Arial"/>
                <a:cs typeface="Arial"/>
                <a:sym typeface="Arial"/>
              </a:rPr>
              <a:t>Enjoys turning complex infrastructure problems into simple, repeatable workflow</a:t>
            </a:r>
            <a:endParaRPr sz="1550">
              <a:latin typeface="Arial"/>
              <a:ea typeface="Arial"/>
              <a:cs typeface="Arial"/>
              <a:sym typeface="Arial"/>
            </a:endParaRPr>
          </a:p>
          <a:p>
            <a:pPr indent="-312261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5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https://www.linkedin.com/in/vasilshaikh/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8"/>
          <p:cNvSpPr txBox="1"/>
          <p:nvPr>
            <p:ph type="title"/>
          </p:nvPr>
        </p:nvSpPr>
        <p:spPr>
          <a:xfrm>
            <a:off x="523975" y="1121275"/>
            <a:ext cx="8236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8"/>
          <p:cNvSpPr txBox="1"/>
          <p:nvPr>
            <p:ph idx="1" type="body"/>
          </p:nvPr>
        </p:nvSpPr>
        <p:spPr>
          <a:xfrm>
            <a:off x="523975" y="1809725"/>
            <a:ext cx="8236500" cy="26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68" title="RD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9"/>
          <p:cNvSpPr txBox="1"/>
          <p:nvPr>
            <p:ph type="title"/>
          </p:nvPr>
        </p:nvSpPr>
        <p:spPr>
          <a:xfrm>
            <a:off x="523975" y="1121275"/>
            <a:ext cx="8236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next: Crossplane v2</a:t>
            </a:r>
            <a:endParaRPr/>
          </a:p>
        </p:txBody>
      </p:sp>
      <p:sp>
        <p:nvSpPr>
          <p:cNvPr id="463" name="Google Shape;463;p69"/>
          <p:cNvSpPr txBox="1"/>
          <p:nvPr>
            <p:ph idx="1" type="body"/>
          </p:nvPr>
        </p:nvSpPr>
        <p:spPr>
          <a:xfrm>
            <a:off x="523975" y="1809725"/>
            <a:ext cx="8236500" cy="26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What’s Changing in Crossplane v2?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Crossplane v2 simplifies how composite resources (XRs) and managed resources (MRs) are structured: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Namespaces by default </a:t>
            </a:r>
            <a:r>
              <a:rPr lang="en"/>
              <a:t>– Most composite resources (XRs) and all managed resources (MRs) are now namespaced.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Broader composition capabilities </a:t>
            </a:r>
            <a:r>
              <a:rPr lang="en"/>
              <a:t>– XRs can now compose any Kubernetes resource, not just MRs.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Claims are removed</a:t>
            </a:r>
            <a:r>
              <a:rPr lang="en"/>
              <a:t> – This reduces complexity and aligns Crossplane more closely with Kubernetes conventions.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These changes make it easier to manage applications and infrastructure in a unified way, without the need for extra cluster-scoped components.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0"/>
          <p:cNvSpPr txBox="1"/>
          <p:nvPr>
            <p:ph type="title"/>
          </p:nvPr>
        </p:nvSpPr>
        <p:spPr>
          <a:xfrm>
            <a:off x="523975" y="1121275"/>
            <a:ext cx="8236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1"/>
          <p:cNvSpPr txBox="1"/>
          <p:nvPr>
            <p:ph type="title"/>
          </p:nvPr>
        </p:nvSpPr>
        <p:spPr>
          <a:xfrm>
            <a:off x="523975" y="1121275"/>
            <a:ext cx="8236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</a:t>
            </a:r>
            <a:r>
              <a:rPr lang="en"/>
              <a:t>connect</a:t>
            </a:r>
            <a:r>
              <a:rPr lang="en"/>
              <a:t>!</a:t>
            </a:r>
            <a:endParaRPr/>
          </a:p>
        </p:txBody>
      </p:sp>
      <p:pic>
        <p:nvPicPr>
          <p:cNvPr id="474" name="Google Shape;47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322" y="1890000"/>
            <a:ext cx="2153350" cy="21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2"/>
          <p:cNvSpPr txBox="1"/>
          <p:nvPr>
            <p:ph type="title"/>
          </p:nvPr>
        </p:nvSpPr>
        <p:spPr>
          <a:xfrm>
            <a:off x="523975" y="1121275"/>
            <a:ext cx="8236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480" name="Google Shape;480;p72"/>
          <p:cNvSpPr txBox="1"/>
          <p:nvPr>
            <p:ph idx="1" type="body"/>
          </p:nvPr>
        </p:nvSpPr>
        <p:spPr>
          <a:xfrm>
            <a:off x="523975" y="1809725"/>
            <a:ext cx="8236500" cy="26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https://www.crossplane.io/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https://docs.crossplane.io/v2.1/whats-crossplane/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https://blog.upbound.io/composing-a-platform-by-patching-crossplane-resources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https://www.kcl-lang.io/blog/2024-03-04-crossplane-marketplace-kcl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https://blog.crossplane.io/announcing-crossplane-v2-proposal/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/>
          <p:nvPr>
            <p:ph type="title"/>
          </p:nvPr>
        </p:nvSpPr>
        <p:spPr>
          <a:xfrm>
            <a:off x="453750" y="956875"/>
            <a:ext cx="8236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50" name="Google Shape;350;p51"/>
          <p:cNvSpPr txBox="1"/>
          <p:nvPr>
            <p:ph idx="1" type="body"/>
          </p:nvPr>
        </p:nvSpPr>
        <p:spPr>
          <a:xfrm>
            <a:off x="453750" y="1645375"/>
            <a:ext cx="7275900" cy="26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Problem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Shift: Platform Engineering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What is Crossplane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Core Concepts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How It Works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Example: How does a claim look like?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Live Demo: Provisioning a Database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What’s Next: Crossplane v2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Q&amp;A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 txBox="1"/>
          <p:nvPr>
            <p:ph type="title"/>
          </p:nvPr>
        </p:nvSpPr>
        <p:spPr>
          <a:xfrm>
            <a:off x="523975" y="956875"/>
            <a:ext cx="82365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2"/>
          <p:cNvSpPr txBox="1"/>
          <p:nvPr>
            <p:ph idx="1" type="body"/>
          </p:nvPr>
        </p:nvSpPr>
        <p:spPr>
          <a:xfrm>
            <a:off x="523975" y="2024575"/>
            <a:ext cx="3999600" cy="26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Scenario: “I just need a database”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Developer needs a PostgreSQL DB for a new service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Raises a ticket with infra requirements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Back-and-forth on size, networking, security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Click Ops or IaC provisioning by ops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Credentials shared separately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Drift &amp; inconsistencies appear later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/>
          </a:p>
        </p:txBody>
      </p:sp>
      <p:sp>
        <p:nvSpPr>
          <p:cNvPr id="357" name="Google Shape;357;p52"/>
          <p:cNvSpPr txBox="1"/>
          <p:nvPr/>
        </p:nvSpPr>
        <p:spPr>
          <a:xfrm>
            <a:off x="4852275" y="2024575"/>
            <a:ext cx="3605100" cy="26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Result: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❌ Slow delivery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❌ Snowflake infrastructure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❌ Ops becomes the bottleneck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/>
          <p:nvPr>
            <p:ph type="title"/>
          </p:nvPr>
        </p:nvSpPr>
        <p:spPr>
          <a:xfrm>
            <a:off x="523975" y="1015600"/>
            <a:ext cx="82365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Shift: Platform Engineering</a:t>
            </a:r>
            <a:endParaRPr/>
          </a:p>
        </p:txBody>
      </p:sp>
      <p:sp>
        <p:nvSpPr>
          <p:cNvPr id="363" name="Google Shape;363;p53"/>
          <p:cNvSpPr txBox="1"/>
          <p:nvPr>
            <p:ph idx="1" type="body"/>
          </p:nvPr>
        </p:nvSpPr>
        <p:spPr>
          <a:xfrm>
            <a:off x="523975" y="1707475"/>
            <a:ext cx="8236500" cy="27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Platform Engineering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isn’t a new tool — it’s the discipline of building and maintaining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Internal Developer Platforms (IDPs)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that enable self-service infrastructure.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Self-service: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Developers provision infrastructure without relying on Ops or Platform teams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Golden paths: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Standardized, well-tested workflows that teams can trust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Abstraction: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Developers consume infrastructure through simple APIs instead of learning cloud tools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Platform as a product: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Built-in security, faster time-to-market, and a consistent developer experience — where platform teams build the product and developers are the users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4"/>
          <p:cNvSpPr txBox="1"/>
          <p:nvPr>
            <p:ph type="title"/>
          </p:nvPr>
        </p:nvSpPr>
        <p:spPr>
          <a:xfrm>
            <a:off x="324350" y="921625"/>
            <a:ext cx="8236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Developer Experience We Want</a:t>
            </a:r>
            <a:endParaRPr/>
          </a:p>
        </p:txBody>
      </p:sp>
      <p:sp>
        <p:nvSpPr>
          <p:cNvPr id="369" name="Google Shape;369;p54"/>
          <p:cNvSpPr txBox="1"/>
          <p:nvPr>
            <p:ph idx="1" type="body"/>
          </p:nvPr>
        </p:nvSpPr>
        <p:spPr>
          <a:xfrm>
            <a:off x="430050" y="2009375"/>
            <a:ext cx="4586400" cy="30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Now imagine if instead of raising a ticket, a developer could just say: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“I want a database, in this environment, with these guardrails.”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And the platform takes care of the rest.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This is where Crossplane enters the picture.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70" name="Google Shape;370;p54" title="crossplane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050" y="1507825"/>
            <a:ext cx="4338950" cy="358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5"/>
          <p:cNvSpPr txBox="1"/>
          <p:nvPr>
            <p:ph type="title"/>
          </p:nvPr>
        </p:nvSpPr>
        <p:spPr>
          <a:xfrm>
            <a:off x="523975" y="968625"/>
            <a:ext cx="8236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Crossplane?</a:t>
            </a:r>
            <a:endParaRPr/>
          </a:p>
        </p:txBody>
      </p:sp>
      <p:sp>
        <p:nvSpPr>
          <p:cNvPr id="376" name="Google Shape;376;p55"/>
          <p:cNvSpPr txBox="1"/>
          <p:nvPr>
            <p:ph idx="1" type="body"/>
          </p:nvPr>
        </p:nvSpPr>
        <p:spPr>
          <a:xfrm>
            <a:off x="523975" y="1657125"/>
            <a:ext cx="4833300" cy="27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Crossplane Is the Cloud-Native Framework for Platform Engineering.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Simply put it’s an open-source K8s add-on that transforms your cluster into a universal control plane to manage infrastructure across cloud providers as well as on-prem environments.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Universal control plane</a:t>
            </a:r>
            <a:r>
              <a:rPr lang="en" sz="1100"/>
              <a:t> - Single API for managing multi-cloud resources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Declarative approach</a:t>
            </a:r>
            <a:r>
              <a:rPr lang="en" sz="1100"/>
              <a:t> - Describe desired state, let crossplane handl implementation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/>
              <a:t>Kubernetes-native </a:t>
            </a:r>
            <a:r>
              <a:rPr lang="en" sz="1100"/>
              <a:t>- Leverages existing K8s skills &amp; tooling</a:t>
            </a:r>
            <a:endParaRPr sz="1100"/>
          </a:p>
        </p:txBody>
      </p:sp>
      <p:pic>
        <p:nvPicPr>
          <p:cNvPr id="377" name="Google Shape;377;p55" title="crossplane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600" y="1390375"/>
            <a:ext cx="3250800" cy="32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6"/>
          <p:cNvSpPr txBox="1"/>
          <p:nvPr>
            <p:ph type="title"/>
          </p:nvPr>
        </p:nvSpPr>
        <p:spPr>
          <a:xfrm>
            <a:off x="547475" y="909925"/>
            <a:ext cx="8236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Concepts</a:t>
            </a:r>
            <a:endParaRPr/>
          </a:p>
        </p:txBody>
      </p:sp>
      <p:graphicFrame>
        <p:nvGraphicFramePr>
          <p:cNvPr id="383" name="Google Shape;383;p56"/>
          <p:cNvGraphicFramePr/>
          <p:nvPr/>
        </p:nvGraphicFramePr>
        <p:xfrm>
          <a:off x="606050" y="169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{94FEE0DE-119D-429A-B16D-9D917007356E}</a:tableStyleId>
              </a:tblPr>
              <a:tblGrid>
                <a:gridCol w="1982975"/>
                <a:gridCol w="1982975"/>
                <a:gridCol w="1982975"/>
                <a:gridCol w="1982975"/>
              </a:tblGrid>
              <a:tr h="42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Component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Abbreviation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Scope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Purpose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40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Provider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Cluster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 package (e.g., AWS, Azure, GCP) that installs CRDs and controllers to manage external resources.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0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ProviderConfig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PC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Cluster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Defines authentication and configuration (credentials, region) for a specific Provider.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0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Managed Resource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Cluster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 granular Kubernetes object representing a single cloud resource (e.g., an RDS instance or S3 bucket).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title"/>
          </p:nvPr>
        </p:nvSpPr>
        <p:spPr>
          <a:xfrm>
            <a:off x="606050" y="921625"/>
            <a:ext cx="8236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Concepts (contd.)</a:t>
            </a:r>
            <a:endParaRPr/>
          </a:p>
        </p:txBody>
      </p:sp>
      <p:graphicFrame>
        <p:nvGraphicFramePr>
          <p:cNvPr id="389" name="Google Shape;389;p57"/>
          <p:cNvGraphicFramePr/>
          <p:nvPr/>
        </p:nvGraphicFramePr>
        <p:xfrm>
          <a:off x="606050" y="169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{94FEE0DE-119D-429A-B16D-9D917007356E}</a:tableStyleId>
              </a:tblPr>
              <a:tblGrid>
                <a:gridCol w="1982975"/>
                <a:gridCol w="1982975"/>
                <a:gridCol w="1982975"/>
                <a:gridCol w="1982975"/>
              </a:tblGrid>
              <a:tr h="42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Component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Abbreviation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Scope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Purpose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40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Composite Resource Definition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XRD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Cluster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The "API Blueprint" that defines the schema for custom, high-level infrastructure types.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0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Composition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Cluster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The "Template" that maps a high-level XR to specific Managed Resources (MRs).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0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Composite Resource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Cluster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The cluster-scoped instance of a defined infrastructure bundle.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NCF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D62293"/>
      </a:accent2>
      <a:accent3>
        <a:srgbClr val="93EAFF"/>
      </a:accent3>
      <a:accent4>
        <a:srgbClr val="FFAB40"/>
      </a:accent4>
      <a:accent5>
        <a:srgbClr val="E5E5E5"/>
      </a:accent5>
      <a:accent6>
        <a:srgbClr val="B7B7B7"/>
      </a:accent6>
      <a:hlink>
        <a:srgbClr val="0086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